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286" autoAdjust="0"/>
  </p:normalViewPr>
  <p:slideViewPr>
    <p:cSldViewPr>
      <p:cViewPr varScale="1">
        <p:scale>
          <a:sx n="71" d="100"/>
          <a:sy n="71" d="100"/>
        </p:scale>
        <p:origin x="-283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410734-1B88-474B-8F5A-CB19F1B9304E}" type="datetimeFigureOut">
              <a:rPr lang="en-US" smtClean="0"/>
              <a:t>1/19/2016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88FE0B-2D5E-4C6F-93C0-7E98E06449ED}" type="slidenum">
              <a:rPr lang="en-US" smtClean="0"/>
              <a:t>‹#›</a:t>
            </a:fld>
            <a:endParaRPr lang="en-US"/>
          </a:p>
        </p:txBody>
      </p:sp>
    </p:spTree>
    <p:extLst>
      <p:ext uri="{BB962C8B-B14F-4D97-AF65-F5344CB8AC3E}">
        <p14:creationId xmlns:p14="http://schemas.microsoft.com/office/powerpoint/2010/main" val="2179014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 c</a:t>
            </a:r>
            <a:r>
              <a:rPr lang="en-US" dirty="0" smtClean="0"/>
              <a:t>ould</a:t>
            </a:r>
            <a:r>
              <a:rPr lang="en-US" baseline="0" dirty="0" smtClean="0"/>
              <a:t> you see a reason to seek ethics advice?</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a:p>
        </p:txBody>
      </p:sp>
      <p:sp>
        <p:nvSpPr>
          <p:cNvPr id="4" name="Slide Number Placeholder 3"/>
          <p:cNvSpPr>
            <a:spLocks noGrp="1"/>
          </p:cNvSpPr>
          <p:nvPr>
            <p:ph type="sldNum" sz="quarter" idx="10"/>
          </p:nvPr>
        </p:nvSpPr>
        <p:spPr/>
        <p:txBody>
          <a:bodyPr/>
          <a:lstStyle/>
          <a:p>
            <a:fld id="{B888FE0B-2D5E-4C6F-93C0-7E98E06449ED}" type="slidenum">
              <a:rPr lang="en-US" smtClean="0"/>
              <a:t>1</a:t>
            </a:fld>
            <a:endParaRPr lang="en-US"/>
          </a:p>
        </p:txBody>
      </p:sp>
    </p:spTree>
    <p:extLst>
      <p:ext uri="{BB962C8B-B14F-4D97-AF65-F5344CB8AC3E}">
        <p14:creationId xmlns:p14="http://schemas.microsoft.com/office/powerpoint/2010/main" val="243392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steps</a:t>
            </a:r>
            <a:r>
              <a:rPr lang="en-US" baseline="0" dirty="0" smtClean="0"/>
              <a:t> do you take to manage this situation?</a:t>
            </a:r>
          </a:p>
          <a:p>
            <a:endParaRPr lang="en-US" baseline="0" dirty="0" smtClean="0"/>
          </a:p>
          <a:p>
            <a:r>
              <a:rPr lang="en-US" baseline="0" dirty="0" smtClean="0"/>
              <a:t>What questions do you ask?</a:t>
            </a:r>
          </a:p>
          <a:p>
            <a:endParaRPr lang="en-US" baseline="0" dirty="0" smtClean="0"/>
          </a:p>
          <a:p>
            <a:r>
              <a:rPr lang="en-US" baseline="0" dirty="0" smtClean="0"/>
              <a:t>If you seek ethics advice, what information do you provide to your ethics official?</a:t>
            </a:r>
            <a:endParaRPr lang="en-US" dirty="0" smtClean="0"/>
          </a:p>
          <a:p>
            <a:endParaRPr lang="en-US" dirty="0"/>
          </a:p>
        </p:txBody>
      </p:sp>
      <p:sp>
        <p:nvSpPr>
          <p:cNvPr id="4" name="Slide Number Placeholder 3"/>
          <p:cNvSpPr>
            <a:spLocks noGrp="1"/>
          </p:cNvSpPr>
          <p:nvPr>
            <p:ph type="sldNum" sz="quarter" idx="10"/>
          </p:nvPr>
        </p:nvSpPr>
        <p:spPr/>
        <p:txBody>
          <a:bodyPr/>
          <a:lstStyle/>
          <a:p>
            <a:fld id="{B888FE0B-2D5E-4C6F-93C0-7E98E06449ED}" type="slidenum">
              <a:rPr lang="en-US" smtClean="0"/>
              <a:t>2</a:t>
            </a:fld>
            <a:endParaRPr lang="en-US"/>
          </a:p>
        </p:txBody>
      </p:sp>
    </p:spTree>
    <p:extLst>
      <p:ext uri="{BB962C8B-B14F-4D97-AF65-F5344CB8AC3E}">
        <p14:creationId xmlns:p14="http://schemas.microsoft.com/office/powerpoint/2010/main" val="274723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Points to make:</a:t>
            </a:r>
          </a:p>
          <a:p>
            <a:pPr marL="171450" indent="-171450">
              <a:buFont typeface="Arial" panose="020B0604020202020204" pitchFamily="34" charset="0"/>
              <a:buChar char="•"/>
            </a:pPr>
            <a:r>
              <a:rPr lang="en-US" dirty="0" smtClean="0"/>
              <a:t>Negotiations</a:t>
            </a:r>
            <a:r>
              <a:rPr lang="en-US" baseline="0" dirty="0" smtClean="0"/>
              <a:t> for future employment create a financial interest </a:t>
            </a:r>
          </a:p>
          <a:p>
            <a:pPr marL="171450" indent="-171450">
              <a:buFont typeface="Arial" panose="020B0604020202020204" pitchFamily="34" charset="0"/>
              <a:buChar char="•"/>
            </a:pPr>
            <a:r>
              <a:rPr lang="en-US" baseline="0" dirty="0" smtClean="0"/>
              <a:t>Gifts and travel associated with a  job discussion should be discussed with an ethics official</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888FE0B-2D5E-4C6F-93C0-7E98E06449ED}" type="slidenum">
              <a:rPr lang="en-US" smtClean="0"/>
              <a:t>3</a:t>
            </a:fld>
            <a:endParaRPr lang="en-US"/>
          </a:p>
        </p:txBody>
      </p:sp>
    </p:spTree>
    <p:extLst>
      <p:ext uri="{BB962C8B-B14F-4D97-AF65-F5344CB8AC3E}">
        <p14:creationId xmlns:p14="http://schemas.microsoft.com/office/powerpoint/2010/main" val="33206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Points to discuss:</a:t>
            </a:r>
          </a:p>
          <a:p>
            <a:pPr marL="171450" indent="-171450">
              <a:buFont typeface="Arial" panose="020B0604020202020204" pitchFamily="34" charset="0"/>
              <a:buChar char="•"/>
            </a:pPr>
            <a:r>
              <a:rPr lang="en-US" dirty="0" smtClean="0"/>
              <a:t>Explain that this discussion constitutes a “negotiation</a:t>
            </a:r>
            <a:r>
              <a:rPr lang="en-US" baseline="0" dirty="0" smtClean="0"/>
              <a:t> for future employment” for purposes of the conflict of interest laws</a:t>
            </a:r>
          </a:p>
          <a:p>
            <a:pPr marL="171450" indent="-171450">
              <a:buFont typeface="Arial" panose="020B0604020202020204" pitchFamily="34" charset="0"/>
              <a:buChar char="•"/>
            </a:pPr>
            <a:r>
              <a:rPr lang="en-US" baseline="0" dirty="0" smtClean="0"/>
              <a:t>Explain that an employee in such a situation must either unconditionally reject the overture toward employment, or recuse from matters affecting the contractor</a:t>
            </a:r>
          </a:p>
          <a:p>
            <a:pPr marL="171450" indent="-171450">
              <a:buFont typeface="Arial" panose="020B0604020202020204" pitchFamily="34" charset="0"/>
              <a:buChar char="•"/>
            </a:pPr>
            <a:r>
              <a:rPr lang="en-US" baseline="0" dirty="0" smtClean="0"/>
              <a:t>Discuss the application of the gift rules at subpart B to any travel or other gifts associated with a  job search</a:t>
            </a:r>
          </a:p>
          <a:p>
            <a:pPr marL="171450" indent="-171450">
              <a:buFont typeface="Arial" panose="020B0604020202020204" pitchFamily="34" charset="0"/>
              <a:buChar char="•"/>
            </a:pPr>
            <a:r>
              <a:rPr lang="en-US" baseline="0" dirty="0" smtClean="0"/>
              <a:t>Explain that a “cooling off period” may be appropriate even after discussions concerning future employment have ceased to prevent any appearance considerations</a:t>
            </a:r>
          </a:p>
          <a:p>
            <a:pPr marL="171450" indent="-171450">
              <a:buFont typeface="Arial" panose="020B0604020202020204" pitchFamily="34" charset="0"/>
              <a:buChar char="•"/>
            </a:pPr>
            <a:r>
              <a:rPr lang="en-US" baseline="0" dirty="0" smtClean="0"/>
              <a:t>Strongly emphasize that the seeking and negotiating rules are broader that employees might imagine and that they should seek advice any time they have employment discussions with someone who does business with or is regulated by the agency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B888FE0B-2D5E-4C6F-93C0-7E98E06449ED}" type="slidenum">
              <a:rPr lang="en-US" smtClean="0"/>
              <a:t>4</a:t>
            </a:fld>
            <a:endParaRPr lang="en-US"/>
          </a:p>
        </p:txBody>
      </p:sp>
    </p:spTree>
    <p:extLst>
      <p:ext uri="{BB962C8B-B14F-4D97-AF65-F5344CB8AC3E}">
        <p14:creationId xmlns:p14="http://schemas.microsoft.com/office/powerpoint/2010/main" val="82151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4"/>
            <a:ext cx="527577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16685" y="5537926"/>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6685" y="6314441"/>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1/19/2016</a:t>
            </a:fld>
            <a:endParaRPr lang="en-US">
              <a:solidFill>
                <a:srgbClr val="F5F5F5"/>
              </a:solidFill>
            </a:endParaRPr>
          </a:p>
        </p:txBody>
      </p:sp>
      <p:sp>
        <p:nvSpPr>
          <p:cNvPr id="5" name="Footer Placeholder 4"/>
          <p:cNvSpPr>
            <a:spLocks noGrp="1"/>
          </p:cNvSpPr>
          <p:nvPr>
            <p:ph type="ftr" sz="quarter" idx="11"/>
          </p:nvPr>
        </p:nvSpPr>
        <p:spPr>
          <a:xfrm>
            <a:off x="2250444" y="6314441"/>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7"/>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8911328"/>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 xmlns:p15="http://schemas.microsoft.com/office/powerpoint/2012/main">
        <p15:guide id="4294967295"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0" y="640080"/>
            <a:ext cx="4686299"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65835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4" y="642931"/>
            <a:ext cx="1835003"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642933"/>
            <a:ext cx="5303009"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902140" y="5927132"/>
            <a:ext cx="2861142" cy="365125"/>
          </a:xfrm>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0"/>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3"/>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9987191"/>
      </p:ext>
    </p:extLst>
  </p:cSld>
  <p:clrMapOvr>
    <a:masterClrMapping/>
  </p:clrMapOvr>
  <p:extLst mod="1">
    <p:ext uri="{DCECCB84-F9BA-43D5-87BE-67443E8EF086}">
      <p15:sldGuideLst xmlns="" xmlns:p15="http://schemas.microsoft.com/office/powerpoint/2012/main">
        <p15:guide id="4294967295"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677120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5" y="2571723"/>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57216" y="6314440"/>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1"/>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1"/>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1"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871985"/>
      </p:ext>
    </p:extLst>
  </p:cSld>
  <p:clrMapOvr>
    <a:masterClrMapping/>
  </p:clrMapOvr>
  <p:extLst mod="1">
    <p:ext uri="{DCECCB84-F9BA-43D5-87BE-67443E8EF086}">
      <p15:sldGuideLst xmlns="" xmlns:p15="http://schemas.microsoft.com/office/powerpoint/2012/main">
        <p15:guide id="4294967295"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86200" y="540628"/>
            <a:ext cx="46863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86200" y="3712467"/>
            <a:ext cx="46863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4022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21173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75117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82170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 y="2621513"/>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11453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1"/>
            <a:ext cx="288036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943350" y="1"/>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23585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0" y="559678"/>
            <a:ext cx="2875430"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0" y="569066"/>
            <a:ext cx="4686299"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1501" y="5930061"/>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1/19/2016</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1"/>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3"/>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023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4294967295" pos="2832">
          <p15:clr>
            <a:srgbClr val="F26B43"/>
          </p15:clr>
        </p15:guide>
        <p15:guide id="4294967295" pos="480">
          <p15:clr>
            <a:srgbClr val="F26B43"/>
          </p15:clr>
        </p15:guide>
        <p15:guide id="4294967295" orient="horz" pos="432">
          <p15:clr>
            <a:srgbClr val="F26B43"/>
          </p15:clr>
        </p15:guide>
        <p15:guide id="4294967295" pos="7200">
          <p15:clr>
            <a:srgbClr val="F26B43"/>
          </p15:clr>
        </p15:guide>
        <p15:guide id="429496729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59"/>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3" name="Subtitle 2"/>
          <p:cNvSpPr txBox="1">
            <a:spLocks/>
          </p:cNvSpPr>
          <p:nvPr/>
        </p:nvSpPr>
        <p:spPr>
          <a:xfrm>
            <a:off x="921416" y="3657600"/>
            <a:ext cx="8222584" cy="1655762"/>
          </a:xfrm>
          <a:prstGeom prst="rect">
            <a:avLst/>
          </a:prstGeom>
        </p:spPr>
        <p:txBody>
          <a:bodyPr vert="horz" lIns="91440" tIns="45720" rIns="91440" bIns="45720" rtlCol="0">
            <a:normAutofit fontScale="92500"/>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schemeClr val="tx1"/>
                </a:solidFill>
                <a:effectLst/>
                <a:uLnTx/>
                <a:uFillTx/>
                <a:latin typeface="Aharoni" panose="02010803020104030203" pitchFamily="2" charset="-79"/>
                <a:ea typeface="+mn-ea"/>
                <a:cs typeface="Aharoni" panose="02010803020104030203" pitchFamily="2" charset="-79"/>
              </a:rPr>
              <a:t>A contractor employee</a:t>
            </a:r>
            <a:r>
              <a:rPr kumimoji="0" lang="en-US" sz="2400" b="1" i="0" u="none" strike="noStrike" kern="1200" cap="none" spc="0" normalizeH="0" noProof="0" dirty="0" smtClean="0">
                <a:ln>
                  <a:noFill/>
                </a:ln>
                <a:solidFill>
                  <a:schemeClr val="tx1"/>
                </a:solidFill>
                <a:effectLst/>
                <a:uLnTx/>
                <a:uFillTx/>
                <a:latin typeface="Aharoni" panose="02010803020104030203" pitchFamily="2" charset="-79"/>
                <a:ea typeface="+mn-ea"/>
                <a:cs typeface="Aharoni" panose="02010803020104030203" pitchFamily="2" charset="-79"/>
              </a:rPr>
              <a:t> with whom you are friends </a:t>
            </a:r>
            <a:r>
              <a:rPr lang="en-US" sz="2400" b="1" noProof="0" dirty="0" smtClean="0">
                <a:latin typeface="Aharoni" panose="02010803020104030203" pitchFamily="2" charset="-79"/>
                <a:cs typeface="Aharoni" panose="02010803020104030203" pitchFamily="2" charset="-79"/>
              </a:rPr>
              <a:t>mentions </a:t>
            </a:r>
            <a:r>
              <a:rPr lang="en-US" sz="2400" b="1" dirty="0" smtClean="0">
                <a:latin typeface="Aharoni" panose="02010803020104030203" pitchFamily="2" charset="-79"/>
                <a:cs typeface="Aharoni" panose="02010803020104030203" pitchFamily="2" charset="-79"/>
              </a:rPr>
              <a:t>to you that his employer may have an opening that might be a good fit for you.  You ask him to keep an ear out for anything in the Phoenix office.  He says he’ll look into it.  </a:t>
            </a:r>
            <a:endParaRPr kumimoji="0" lang="en-US" sz="2400" b="1" i="0" u="none" strike="noStrike" kern="1200" cap="none" spc="0" normalizeH="0" noProof="0" dirty="0" smtClean="0">
              <a:ln>
                <a:noFill/>
              </a:ln>
              <a:solidFill>
                <a:schemeClr val="tx1"/>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59"/>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2" name="Subtitle 2"/>
          <p:cNvSpPr txBox="1">
            <a:spLocks/>
          </p:cNvSpPr>
          <p:nvPr/>
        </p:nvSpPr>
        <p:spPr>
          <a:xfrm>
            <a:off x="921416" y="3657600"/>
            <a:ext cx="8222584" cy="1655762"/>
          </a:xfrm>
          <a:prstGeom prst="rect">
            <a:avLst/>
          </a:prstGeom>
        </p:spPr>
        <p:txBody>
          <a:bodyPr vert="horz" lIns="91440" tIns="45720" rIns="91440" bIns="45720" rtlCol="0">
            <a:normAutofit fontScale="92500"/>
          </a:bodyPr>
          <a:lstStyle/>
          <a:p>
            <a:pPr lvl="0">
              <a:lnSpc>
                <a:spcPct val="114000"/>
              </a:lnSpc>
              <a:defRPr/>
            </a:pPr>
            <a:r>
              <a:rPr lang="en-US" sz="2400" b="1" dirty="0" smtClean="0">
                <a:latin typeface="Aharoni" panose="02010803020104030203" pitchFamily="2" charset="-79"/>
                <a:cs typeface="Aharoni" panose="02010803020104030203" pitchFamily="2" charset="-79"/>
              </a:rPr>
              <a:t>A contractor employee with whom you are friends mentions to you that his employer may have an opening that might be a good fit for you.  You ask him to keep an ear out for anything in the Phoenix office.  He says he’ll look into it.  </a:t>
            </a:r>
          </a:p>
        </p:txBody>
      </p:sp>
    </p:spTree>
    <p:extLst>
      <p:ext uri="{BB962C8B-B14F-4D97-AF65-F5344CB8AC3E}">
        <p14:creationId xmlns:p14="http://schemas.microsoft.com/office/powerpoint/2010/main" val="1034684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t>Loyalty to Law</a:t>
            </a:r>
          </a:p>
          <a:p>
            <a:endParaRPr lang="en-US" sz="2400" b="1" dirty="0"/>
          </a:p>
          <a:p>
            <a:r>
              <a:rPr lang="en-US" sz="2400" b="1" dirty="0" smtClean="0"/>
              <a:t>Selfless Service</a:t>
            </a:r>
          </a:p>
          <a:p>
            <a:endParaRPr lang="en-US" sz="2400" b="1" dirty="0"/>
          </a:p>
          <a:p>
            <a:r>
              <a:rPr lang="en-US" sz="2400" b="1" dirty="0" smtClean="0">
                <a:solidFill>
                  <a:schemeClr val="tx1">
                    <a:lumMod val="50000"/>
                  </a:schemeClr>
                </a:solidFill>
              </a:rPr>
              <a:t>Responsible Stewardship</a:t>
            </a:r>
            <a:endParaRPr lang="en-US" sz="1600" dirty="0">
              <a:solidFill>
                <a:schemeClr val="tx1">
                  <a:lumMod val="50000"/>
                </a:schemeClr>
              </a:solidFill>
            </a:endParaRPr>
          </a:p>
        </p:txBody>
      </p:sp>
      <p:sp>
        <p:nvSpPr>
          <p:cNvPr id="23" name="TextBox 22"/>
          <p:cNvSpPr txBox="1"/>
          <p:nvPr/>
        </p:nvSpPr>
        <p:spPr>
          <a:xfrm>
            <a:off x="4800600" y="3580723"/>
            <a:ext cx="4420529" cy="1477328"/>
          </a:xfrm>
          <a:prstGeom prst="rect">
            <a:avLst/>
          </a:prstGeom>
          <a:noFill/>
        </p:spPr>
        <p:txBody>
          <a:bodyPr wrap="square" rtlCol="0">
            <a:spAutoFit/>
          </a:bodyPr>
          <a:lstStyle/>
          <a:p>
            <a:r>
              <a:rPr lang="en-US" dirty="0" smtClean="0">
                <a:solidFill>
                  <a:schemeClr val="bg2">
                    <a:lumMod val="75000"/>
                    <a:lumOff val="25000"/>
                  </a:schemeClr>
                </a:solidFill>
              </a:rPr>
              <a:t>18 USC 208</a:t>
            </a:r>
          </a:p>
          <a:p>
            <a:r>
              <a:rPr lang="en-US" dirty="0" smtClean="0">
                <a:solidFill>
                  <a:schemeClr val="bg2">
                    <a:lumMod val="75000"/>
                    <a:lumOff val="25000"/>
                  </a:schemeClr>
                </a:solidFill>
              </a:rPr>
              <a:t>Subpart D</a:t>
            </a:r>
          </a:p>
          <a:p>
            <a:r>
              <a:rPr lang="en-US" dirty="0" smtClean="0">
                <a:solidFill>
                  <a:schemeClr val="bg2">
                    <a:lumMod val="75000"/>
                    <a:lumOff val="25000"/>
                  </a:schemeClr>
                </a:solidFill>
              </a:rPr>
              <a:t>Subpart E</a:t>
            </a:r>
          </a:p>
          <a:p>
            <a:r>
              <a:rPr lang="en-US" dirty="0" smtClean="0">
                <a:solidFill>
                  <a:schemeClr val="bg2">
                    <a:lumMod val="75000"/>
                    <a:lumOff val="25000"/>
                  </a:schemeClr>
                </a:solidFill>
              </a:rPr>
              <a:t>Subpart F</a:t>
            </a:r>
          </a:p>
          <a:p>
            <a:r>
              <a:rPr lang="en-US" dirty="0" smtClean="0">
                <a:solidFill>
                  <a:schemeClr val="bg2">
                    <a:lumMod val="75000"/>
                    <a:lumOff val="25000"/>
                  </a:schemeClr>
                </a:solidFill>
              </a:rPr>
              <a:t>Financial Disclosure</a:t>
            </a:r>
            <a:endParaRPr lang="en-US" dirty="0">
              <a:solidFill>
                <a:schemeClr val="bg2">
                  <a:lumMod val="75000"/>
                  <a:lumOff val="25000"/>
                </a:schemeClr>
              </a:solidFill>
            </a:endParaRPr>
          </a:p>
        </p:txBody>
      </p:sp>
      <p:sp>
        <p:nvSpPr>
          <p:cNvPr id="26" name="Subtitle 2"/>
          <p:cNvSpPr txBox="1">
            <a:spLocks/>
          </p:cNvSpPr>
          <p:nvPr/>
        </p:nvSpPr>
        <p:spPr>
          <a:xfrm>
            <a:off x="762000" y="838200"/>
            <a:ext cx="7772400" cy="1655762"/>
          </a:xfrm>
          <a:prstGeom prst="rect">
            <a:avLst/>
          </a:prstGeom>
        </p:spPr>
        <p:txBody>
          <a:bodyPr vert="horz" lIns="91440" tIns="45720" rIns="91440" bIns="45720" rtlCol="0">
            <a:normAutofit fontScale="85000" lnSpcReduction="10000"/>
          </a:bodyPr>
          <a:lstStyle/>
          <a:p>
            <a:pPr lvl="0">
              <a:lnSpc>
                <a:spcPct val="114000"/>
              </a:lnSpc>
              <a:defRPr/>
            </a:pPr>
            <a:r>
              <a:rPr lang="en-US" sz="2400" b="1" dirty="0" smtClean="0">
                <a:latin typeface="Aharoni" panose="02010803020104030203" pitchFamily="2" charset="-79"/>
                <a:cs typeface="Aharoni" panose="02010803020104030203" pitchFamily="2" charset="-79"/>
              </a:rPr>
              <a:t>A contractor employee with whom you are friends mentions to you that his employer may have an opening that might be a good fit for you.  You ask him to keep an ear out for anything in the Phoenix office.  He says he’ll look into it.  </a:t>
            </a: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28" name="TextBox 27"/>
          <p:cNvSpPr txBox="1"/>
          <p:nvPr/>
        </p:nvSpPr>
        <p:spPr>
          <a:xfrm>
            <a:off x="4800600" y="3580723"/>
            <a:ext cx="4420529" cy="1477328"/>
          </a:xfrm>
          <a:prstGeom prst="rect">
            <a:avLst/>
          </a:prstGeom>
          <a:noFill/>
        </p:spPr>
        <p:txBody>
          <a:bodyPr wrap="square" rtlCol="0">
            <a:spAutoFit/>
          </a:bodyPr>
          <a:lstStyle/>
          <a:p>
            <a:r>
              <a:rPr lang="en-US" dirty="0" smtClean="0"/>
              <a:t>18 USC 208</a:t>
            </a:r>
          </a:p>
          <a:p>
            <a:r>
              <a:rPr lang="en-US" dirty="0" smtClean="0"/>
              <a:t>Subpart D</a:t>
            </a:r>
          </a:p>
          <a:p>
            <a:r>
              <a:rPr lang="en-US" dirty="0" smtClean="0"/>
              <a:t>Subpart E</a:t>
            </a:r>
          </a:p>
          <a:p>
            <a:r>
              <a:rPr lang="en-US" dirty="0" smtClean="0"/>
              <a:t>Subpart F</a:t>
            </a:r>
          </a:p>
          <a:p>
            <a:r>
              <a:rPr lang="en-US" dirty="0" smtClean="0"/>
              <a:t>Financial Disclosure</a:t>
            </a:r>
            <a:endParaRPr lang="en-US" dirty="0"/>
          </a:p>
        </p:txBody>
      </p:sp>
      <p:sp>
        <p:nvSpPr>
          <p:cNvPr id="9" name="Subtitle 2"/>
          <p:cNvSpPr txBox="1">
            <a:spLocks/>
          </p:cNvSpPr>
          <p:nvPr/>
        </p:nvSpPr>
        <p:spPr>
          <a:xfrm>
            <a:off x="762000" y="838200"/>
            <a:ext cx="7772400" cy="1655762"/>
          </a:xfrm>
          <a:prstGeom prst="rect">
            <a:avLst/>
          </a:prstGeom>
        </p:spPr>
        <p:txBody>
          <a:bodyPr vert="horz" lIns="91440" tIns="45720" rIns="91440" bIns="45720" rtlCol="0">
            <a:normAutofit fontScale="85000" lnSpcReduction="10000"/>
          </a:bodyPr>
          <a:lstStyle/>
          <a:p>
            <a:pPr lvl="0">
              <a:lnSpc>
                <a:spcPct val="114000"/>
              </a:lnSpc>
              <a:defRPr/>
            </a:pPr>
            <a:r>
              <a:rPr lang="en-US" sz="2400" b="1" dirty="0" smtClean="0">
                <a:latin typeface="Aharoni" panose="02010803020104030203" pitchFamily="2" charset="-79"/>
                <a:cs typeface="Aharoni" panose="02010803020104030203" pitchFamily="2" charset="-79"/>
              </a:rPr>
              <a:t>A contractor employee with whom you are friends mentions to you that his employer has an opening that might be a good fit for you.  You ask him to keep an ear out for anything in the Phoenix office.  He says he’ll look into it.  </a:t>
            </a:r>
          </a:p>
        </p:txBody>
      </p:sp>
    </p:spTree>
    <p:extLst>
      <p:ext uri="{BB962C8B-B14F-4D97-AF65-F5344CB8AC3E}">
        <p14:creationId xmlns:p14="http://schemas.microsoft.com/office/powerpoint/2010/main" val="30976979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TotalTime>
  <Words>494</Words>
  <Application>Microsoft Office PowerPoint</Application>
  <PresentationFormat>On-screen Show (4:3)</PresentationFormat>
  <Paragraphs>55</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Headlines</vt:lpstr>
      <vt:lpstr>What do you Think?</vt:lpstr>
      <vt:lpstr>What do you do?</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you Think?</dc:title>
  <dc:creator>Education</dc:creator>
  <cp:lastModifiedBy>Patrick Shepherd</cp:lastModifiedBy>
  <cp:revision>17</cp:revision>
  <dcterms:created xsi:type="dcterms:W3CDTF">2015-12-28T14:43:10Z</dcterms:created>
  <dcterms:modified xsi:type="dcterms:W3CDTF">2016-01-19T19:30:34Z</dcterms:modified>
</cp:coreProperties>
</file>